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26212800" cy="14630400"/>
  <p:notesSz cx="6858000" cy="9144000"/>
  <p:embeddedFontLst>
    <p:embeddedFont>
      <p:font typeface="Now" charset="1" panose="00000500000000000000"/>
      <p:regular r:id="rId7"/>
    </p:embeddedFont>
    <p:embeddedFont>
      <p:font typeface="Barlow Condensed Bold" charset="1" panose="0000070600000000000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184161" cy="14630400"/>
          </a:xfrm>
          <a:custGeom>
            <a:avLst/>
            <a:gdLst/>
            <a:ahLst/>
            <a:cxnLst/>
            <a:rect r="r" b="b" t="t" l="l"/>
            <a:pathLst>
              <a:path h="14630400" w="26184161">
                <a:moveTo>
                  <a:pt x="0" y="0"/>
                </a:moveTo>
                <a:lnTo>
                  <a:pt x="26184161" y="0"/>
                </a:lnTo>
                <a:lnTo>
                  <a:pt x="26184161" y="14630400"/>
                </a:lnTo>
                <a:lnTo>
                  <a:pt x="0" y="14630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30119" y="2175891"/>
            <a:ext cx="1438275" cy="494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0"/>
              </a:lnSpc>
            </a:pPr>
            <a:r>
              <a:rPr lang="en-US" sz="1767" spc="3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WESTERN</a:t>
            </a:r>
          </a:p>
          <a:p>
            <a:pPr algn="ctr">
              <a:lnSpc>
                <a:spcPts val="1980"/>
              </a:lnSpc>
            </a:pPr>
            <a:r>
              <a:rPr lang="en-US" sz="1767" spc="3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TECH STACK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389648" y="395812"/>
            <a:ext cx="15306675" cy="85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82"/>
              </a:lnSpc>
            </a:pPr>
            <a:r>
              <a:rPr lang="en-US" sz="5059" spc="136">
                <a:solidFill>
                  <a:srgbClr val="1C2A3C"/>
                </a:solidFill>
                <a:latin typeface="Now"/>
                <a:ea typeface="Now"/>
                <a:cs typeface="Now"/>
                <a:sym typeface="Now"/>
              </a:rPr>
              <a:t>The Splinternet: Borders Return to Cyberspace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819982" y="2166198"/>
            <a:ext cx="1409700" cy="4999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3"/>
              </a:lnSpc>
            </a:pPr>
            <a:r>
              <a:rPr lang="en-US" sz="1770" spc="7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EASTERN</a:t>
            </a:r>
          </a:p>
          <a:p>
            <a:pPr algn="ctr">
              <a:lnSpc>
                <a:spcPts val="2013"/>
              </a:lnSpc>
            </a:pPr>
            <a:r>
              <a:rPr lang="en-US" sz="1770" spc="7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TECH STACK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50092" y="6425538"/>
            <a:ext cx="2714625" cy="2752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8"/>
              </a:lnSpc>
            </a:pPr>
            <a:r>
              <a:rPr lang="en-US" sz="1962" spc="56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The Trend:</a:t>
            </a:r>
          </a:p>
          <a:p>
            <a:pPr algn="l">
              <a:lnSpc>
                <a:spcPts val="2088"/>
              </a:lnSpc>
            </a:pPr>
            <a:r>
              <a:rPr lang="en-US" sz="1962" spc="56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Digital Balkanization</a:t>
            </a:r>
          </a:p>
          <a:p>
            <a:pPr algn="l">
              <a:lnSpc>
                <a:spcPts val="16682"/>
              </a:lnSpc>
            </a:pPr>
            <a:r>
              <a:rPr lang="en-US" sz="15679">
                <a:solidFill>
                  <a:srgbClr val="415E71"/>
                </a:solidFill>
                <a:latin typeface="Now"/>
                <a:ea typeface="Now"/>
                <a:cs typeface="Now"/>
                <a:sym typeface="Now"/>
              </a:rPr>
              <a:t>&gt;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50461" y="7415856"/>
            <a:ext cx="3381375" cy="1485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</a:pPr>
            <a:r>
              <a:rPr lang="en-US" sz="1568" spc="-4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The Global Internet</a:t>
            </a:r>
          </a:p>
          <a:p>
            <a:pPr algn="l">
              <a:lnSpc>
                <a:spcPts val="1958"/>
              </a:lnSpc>
            </a:pPr>
            <a:r>
              <a:rPr lang="en-US" sz="1568" spc="-4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is Fragmenting</a:t>
            </a:r>
          </a:p>
          <a:p>
            <a:pPr algn="l">
              <a:lnSpc>
                <a:spcPts val="1958"/>
              </a:lnSpc>
            </a:pPr>
            <a:r>
              <a:rPr lang="en-US" sz="1568" spc="-4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Geopolitical confliets are creating</a:t>
            </a:r>
          </a:p>
          <a:p>
            <a:pPr algn="l">
              <a:lnSpc>
                <a:spcPts val="1958"/>
              </a:lnSpc>
            </a:pPr>
            <a:r>
              <a:rPr lang="en-US" sz="1568" spc="-4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digital borders, challenging</a:t>
            </a:r>
          </a:p>
          <a:p>
            <a:pPr algn="l">
              <a:lnSpc>
                <a:spcPts val="1958"/>
              </a:lnSpc>
            </a:pPr>
            <a:r>
              <a:rPr lang="en-US" sz="1568" spc="-4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the operation of common global</a:t>
            </a:r>
          </a:p>
          <a:p>
            <a:pPr algn="l">
              <a:lnSpc>
                <a:spcPts val="1958"/>
              </a:lnSpc>
            </a:pPr>
            <a:r>
              <a:rPr lang="en-US" sz="1568" spc="-4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tools.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53036" y="9192113"/>
            <a:ext cx="3467100" cy="1292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8"/>
              </a:lnSpc>
            </a:pPr>
            <a:r>
              <a:rPr lang="en-US" sz="1619" spc="-9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Nation-States Build</a:t>
            </a:r>
          </a:p>
          <a:p>
            <a:pPr algn="l">
              <a:lnSpc>
                <a:spcPts val="2038"/>
              </a:lnSpc>
            </a:pPr>
            <a:r>
              <a:rPr lang="en-US" sz="1619" spc="-9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Their Own Tech Stacks</a:t>
            </a:r>
          </a:p>
          <a:p>
            <a:pPr algn="l">
              <a:lnSpc>
                <a:spcPts val="2038"/>
              </a:lnSpc>
            </a:pPr>
            <a:r>
              <a:rPr lang="en-US" sz="1619" spc="-9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Threat actors from China, Iran, and</a:t>
            </a:r>
          </a:p>
          <a:p>
            <a:pPr algn="l">
              <a:lnSpc>
                <a:spcPts val="2038"/>
              </a:lnSpc>
            </a:pPr>
            <a:r>
              <a:rPr lang="en-US" sz="1619" spc="-9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Russia are developing homegrown</a:t>
            </a:r>
          </a:p>
          <a:p>
            <a:pPr algn="l">
              <a:lnSpc>
                <a:spcPts val="2038"/>
              </a:lnSpc>
            </a:pPr>
            <a:r>
              <a:rPr lang="en-US" sz="1619" spc="-9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Al to avade Western monitoring.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55320" y="10848049"/>
            <a:ext cx="3114675" cy="1296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24"/>
              </a:lnSpc>
            </a:pPr>
            <a:r>
              <a:rPr lang="en-US" sz="1958" spc="19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Hacktivists Weaponize</a:t>
            </a:r>
          </a:p>
          <a:p>
            <a:pPr algn="l">
              <a:lnSpc>
                <a:spcPts val="2424"/>
              </a:lnSpc>
            </a:pPr>
            <a:r>
              <a:rPr lang="en-US" sz="1958" spc="19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Cyberspace</a:t>
            </a:r>
          </a:p>
          <a:p>
            <a:pPr algn="l">
              <a:lnSpc>
                <a:spcPts val="1811"/>
              </a:lnSpc>
            </a:pPr>
            <a:r>
              <a:rPr lang="en-US" sz="1463" spc="-20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Pro-Russian, Iranian, and indian</a:t>
            </a:r>
          </a:p>
          <a:p>
            <a:pPr algn="l">
              <a:lnSpc>
                <a:spcPts val="1811"/>
              </a:lnSpc>
            </a:pPr>
            <a:r>
              <a:rPr lang="en-US" sz="1463" spc="-20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hacktivist groups launch diangitive</a:t>
            </a:r>
          </a:p>
          <a:p>
            <a:pPr algn="l">
              <a:lnSpc>
                <a:spcPts val="1811"/>
              </a:lnSpc>
            </a:pPr>
            <a:r>
              <a:rPr lang="en-US" sz="1463" spc="-20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attacks tied to real-world conflicts.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23944" y="8436112"/>
            <a:ext cx="3143250" cy="2271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08"/>
              </a:lnSpc>
            </a:pPr>
            <a:r>
              <a:rPr lang="en-US" sz="1992" spc="3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The Impact: The Bank</a:t>
            </a:r>
          </a:p>
          <a:p>
            <a:pPr algn="l">
              <a:lnSpc>
                <a:spcPts val="2608"/>
              </a:lnSpc>
            </a:pPr>
            <a:r>
              <a:rPr lang="en-US" sz="1992" spc="3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as a Sovereign Target</a:t>
            </a:r>
          </a:p>
          <a:p>
            <a:pPr algn="l">
              <a:lnSpc>
                <a:spcPts val="2608"/>
              </a:lnSpc>
            </a:pPr>
            <a:r>
              <a:rPr lang="en-US" sz="1992" spc="3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State-Sponsored Groups</a:t>
            </a:r>
          </a:p>
          <a:p>
            <a:pPr algn="l">
              <a:lnSpc>
                <a:spcPts val="2608"/>
              </a:lnSpc>
            </a:pPr>
            <a:r>
              <a:rPr lang="en-US" sz="1992" spc="3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Target Finance</a:t>
            </a:r>
          </a:p>
          <a:p>
            <a:pPr algn="l">
              <a:lnSpc>
                <a:spcPts val="2026"/>
              </a:lnSpc>
            </a:pPr>
            <a:r>
              <a:rPr lang="en-US" sz="1548">
                <a:solidFill>
                  <a:srgbClr val="383939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North Korean, Chinese, and</a:t>
            </a:r>
          </a:p>
          <a:p>
            <a:pPr algn="l">
              <a:lnSpc>
                <a:spcPts val="1922"/>
              </a:lnSpc>
            </a:pPr>
            <a:r>
              <a:rPr lang="en-US" sz="1469" spc="-20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Russian APTS actively target the</a:t>
            </a:r>
          </a:p>
          <a:p>
            <a:pPr algn="l">
              <a:lnSpc>
                <a:spcPts val="1922"/>
              </a:lnSpc>
            </a:pPr>
            <a:r>
              <a:rPr lang="en-US" sz="1469" spc="-20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financial sector for explonage and</a:t>
            </a:r>
          </a:p>
          <a:p>
            <a:pPr algn="l">
              <a:lnSpc>
                <a:spcPts val="1922"/>
              </a:lnSpc>
            </a:pPr>
            <a:r>
              <a:rPr lang="en-US" sz="1469" spc="-20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disruption.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851791" y="11096599"/>
            <a:ext cx="2590800" cy="540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9"/>
              </a:lnSpc>
            </a:pPr>
            <a:r>
              <a:rPr lang="en-US" sz="2069" spc="-10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Attacks Target Core</a:t>
            </a:r>
          </a:p>
          <a:p>
            <a:pPr algn="l">
              <a:lnSpc>
                <a:spcPts val="2129"/>
              </a:lnSpc>
            </a:pPr>
            <a:r>
              <a:rPr lang="en-US" sz="2069" spc="-10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Infrastructure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859730" y="11076077"/>
            <a:ext cx="2181225" cy="858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6"/>
              </a:lnSpc>
            </a:pPr>
            <a:r>
              <a:rPr lang="en-US" sz="2077" spc="12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217% Rise in</a:t>
            </a:r>
          </a:p>
          <a:p>
            <a:pPr algn="l">
              <a:lnSpc>
                <a:spcPts val="2256"/>
              </a:lnSpc>
            </a:pPr>
            <a:r>
              <a:rPr lang="en-US" sz="2077" spc="12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Ransomware</a:t>
            </a:r>
          </a:p>
          <a:p>
            <a:pPr algn="l">
              <a:lnSpc>
                <a:spcPts val="2256"/>
              </a:lnSpc>
            </a:pPr>
            <a:r>
              <a:rPr lang="en-US" sz="2077" spc="12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Attacks in Japan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402404" y="12062955"/>
            <a:ext cx="714375" cy="389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79"/>
              </a:lnSpc>
            </a:pPr>
            <a:r>
              <a:rPr lang="en-US" sz="2271" spc="40">
                <a:solidFill>
                  <a:srgbClr val="F5D2BD"/>
                </a:solidFill>
                <a:latin typeface="Now"/>
                <a:ea typeface="Now"/>
                <a:cs typeface="Now"/>
                <a:sym typeface="Now"/>
              </a:rPr>
              <a:t>217%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707039" y="8202768"/>
            <a:ext cx="1695450" cy="580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4"/>
              </a:lnSpc>
            </a:pPr>
            <a:r>
              <a:rPr lang="en-US" sz="2060" spc="35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The Risk:</a:t>
            </a:r>
          </a:p>
          <a:p>
            <a:pPr algn="l">
              <a:lnSpc>
                <a:spcPts val="2254"/>
              </a:lnSpc>
            </a:pPr>
            <a:r>
              <a:rPr lang="en-US" sz="2060" spc="35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Geopolitical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704740" y="8761012"/>
            <a:ext cx="3381375" cy="2168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70"/>
              </a:lnSpc>
            </a:pPr>
            <a:r>
              <a:rPr lang="en-US" sz="2041" spc="4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Ransomware-as-a-Service</a:t>
            </a:r>
          </a:p>
          <a:p>
            <a:pPr algn="l">
              <a:lnSpc>
                <a:spcPts val="2570"/>
              </a:lnSpc>
            </a:pPr>
            <a:r>
              <a:rPr lang="en-US" sz="2041" spc="4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State Actors and</a:t>
            </a:r>
          </a:p>
          <a:p>
            <a:pPr algn="l">
              <a:lnSpc>
                <a:spcPts val="2570"/>
              </a:lnSpc>
            </a:pPr>
            <a:r>
              <a:rPr lang="en-US" sz="2041" spc="4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Cybercriminals</a:t>
            </a:r>
          </a:p>
          <a:p>
            <a:pPr algn="l">
              <a:lnSpc>
                <a:spcPts val="2570"/>
              </a:lnSpc>
            </a:pPr>
            <a:r>
              <a:rPr lang="en-US" sz="2041" spc="4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Are Merging</a:t>
            </a:r>
          </a:p>
          <a:p>
            <a:pPr algn="l">
              <a:lnSpc>
                <a:spcPts val="1779"/>
              </a:lnSpc>
            </a:pPr>
            <a:r>
              <a:rPr lang="en-US" sz="1413" spc="-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Nation-state APTs now</a:t>
            </a:r>
          </a:p>
          <a:p>
            <a:pPr algn="l">
              <a:lnSpc>
                <a:spcPts val="1779"/>
              </a:lnSpc>
            </a:pPr>
            <a:r>
              <a:rPr lang="en-US" sz="1413" spc="-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partner with ftead groups,</a:t>
            </a:r>
          </a:p>
          <a:p>
            <a:pPr algn="l">
              <a:lnSpc>
                <a:spcPts val="1779"/>
              </a:lnSpc>
            </a:pPr>
            <a:r>
              <a:rPr lang="en-US" sz="1413" spc="-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blurring lines between</a:t>
            </a:r>
          </a:p>
          <a:p>
            <a:pPr algn="l">
              <a:lnSpc>
                <a:spcPts val="1779"/>
              </a:lnSpc>
            </a:pPr>
            <a:r>
              <a:rPr lang="en-US" sz="1413" spc="-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explonage and profit.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723415" y="11440071"/>
            <a:ext cx="3352800" cy="573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74"/>
              </a:lnSpc>
            </a:pPr>
            <a:r>
              <a:rPr lang="en-US" sz="2036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North Korean APTS Deploy</a:t>
            </a:r>
          </a:p>
          <a:p>
            <a:pPr algn="l">
              <a:lnSpc>
                <a:spcPts val="2274"/>
              </a:lnSpc>
            </a:pPr>
            <a:r>
              <a:rPr lang="en-US" sz="2036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Ransomware Cartels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385918" y="6408595"/>
            <a:ext cx="1228725" cy="468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26"/>
              </a:lnSpc>
            </a:pPr>
            <a:r>
              <a:rPr lang="en-US" sz="1655" spc="43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Digital Iron</a:t>
            </a:r>
          </a:p>
          <a:p>
            <a:pPr algn="l">
              <a:lnSpc>
                <a:spcPts val="1826"/>
              </a:lnSpc>
            </a:pPr>
            <a:r>
              <a:rPr lang="en-US" sz="1655" spc="43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Curtains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125616" y="11453033"/>
            <a:ext cx="2276475" cy="838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9"/>
              </a:lnSpc>
            </a:pPr>
            <a:r>
              <a:rPr lang="en-US" sz="211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A New Division of</a:t>
            </a:r>
          </a:p>
          <a:p>
            <a:pPr algn="l">
              <a:lnSpc>
                <a:spcPts val="2229"/>
              </a:lnSpc>
            </a:pPr>
            <a:r>
              <a:rPr lang="en-US" sz="211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Labor Increases</a:t>
            </a:r>
          </a:p>
          <a:p>
            <a:pPr algn="l">
              <a:lnSpc>
                <a:spcPts val="2229"/>
              </a:lnSpc>
            </a:pPr>
            <a:r>
              <a:rPr lang="en-US" sz="211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Attack Success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874293" y="12375196"/>
            <a:ext cx="609600" cy="2407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3"/>
              </a:lnSpc>
            </a:pPr>
            <a:r>
              <a:rPr lang="en-US" sz="1395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Energy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114362" y="12344870"/>
            <a:ext cx="695325" cy="248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79"/>
              </a:lnSpc>
            </a:pPr>
            <a:r>
              <a:rPr lang="en-US" sz="1485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Sectors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74271" y="12897944"/>
            <a:ext cx="2305050" cy="373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1"/>
              </a:lnSpc>
            </a:pPr>
            <a:r>
              <a:rPr lang="en-US" sz="2151" spc="-25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Context Summary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72908" y="13369858"/>
            <a:ext cx="7391400" cy="837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8"/>
              </a:lnSpc>
            </a:pPr>
            <a:r>
              <a:rPr lang="en-US" sz="1403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Geopolitical tensions and nationalistic policies are fracturing the global internet into</a:t>
            </a:r>
          </a:p>
          <a:p>
            <a:pPr algn="l">
              <a:lnSpc>
                <a:spcPts val="1688"/>
              </a:lnSpc>
            </a:pPr>
            <a:r>
              <a:rPr lang="en-US" sz="1403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competing "Digital Bloss," s phenomonop known as the "Eplintemes" This new</a:t>
            </a:r>
          </a:p>
          <a:p>
            <a:pPr algn="l">
              <a:lnSpc>
                <a:spcPts val="1688"/>
              </a:lnSpc>
            </a:pPr>
            <a:r>
              <a:rPr lang="en-US" sz="1403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landscape blurs the lines between stats-sponsored expinnage and profit-driven</a:t>
            </a:r>
          </a:p>
          <a:p>
            <a:pPr algn="l">
              <a:lnSpc>
                <a:spcPts val="1688"/>
              </a:lnSpc>
            </a:pPr>
            <a:r>
              <a:rPr lang="en-US" sz="1403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cybercrime, creating novel threats for global financial institutions.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113019" y="13285290"/>
            <a:ext cx="714375" cy="231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35"/>
              </a:lnSpc>
            </a:pPr>
            <a:r>
              <a:rPr lang="en-US" sz="1382" spc="20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Finance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851816" y="13325476"/>
            <a:ext cx="3381375" cy="904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436" spc="-7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Energy</a:t>
            </a:r>
          </a:p>
          <a:p>
            <a:pPr algn="l">
              <a:lnSpc>
                <a:spcPts val="1874"/>
              </a:lnSpc>
            </a:pPr>
            <a:r>
              <a:rPr lang="en-US" sz="1436" spc="-7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Rensomware attacks increasingly</a:t>
            </a:r>
          </a:p>
          <a:p>
            <a:pPr algn="l">
              <a:lnSpc>
                <a:spcPts val="1874"/>
              </a:lnSpc>
            </a:pPr>
            <a:r>
              <a:rPr lang="en-US" sz="1436" spc="-7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disrupt critical infrastructure, including</a:t>
            </a:r>
          </a:p>
          <a:p>
            <a:pPr algn="l">
              <a:lnSpc>
                <a:spcPts val="1874"/>
              </a:lnSpc>
            </a:pPr>
            <a:r>
              <a:rPr lang="en-US" sz="1436" spc="-7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finance, energy, and transportation.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4239875" y="13276217"/>
            <a:ext cx="781050" cy="266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5"/>
              </a:lnSpc>
            </a:pPr>
            <a:r>
              <a:rPr lang="en-US" sz="1504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Previous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877600" y="13328456"/>
            <a:ext cx="2876550" cy="908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40"/>
              </a:lnSpc>
            </a:pPr>
            <a:r>
              <a:rPr lang="en-US" sz="1368" spc="12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Japan</a:t>
            </a:r>
          </a:p>
          <a:p>
            <a:pPr algn="l">
              <a:lnSpc>
                <a:spcPts val="1840"/>
              </a:lnSpc>
            </a:pPr>
            <a:r>
              <a:rPr lang="en-US" sz="1368" spc="12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Geopolitically significant</a:t>
            </a:r>
          </a:p>
          <a:p>
            <a:pPr algn="l">
              <a:lnSpc>
                <a:spcPts val="1840"/>
              </a:lnSpc>
            </a:pPr>
            <a:r>
              <a:rPr lang="en-US" sz="1368" spc="12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economes are seeing a dramatic</a:t>
            </a:r>
          </a:p>
          <a:p>
            <a:pPr algn="l">
              <a:lnSpc>
                <a:spcPts val="1840"/>
              </a:lnSpc>
            </a:pPr>
            <a:r>
              <a:rPr lang="en-US" sz="1368" spc="12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surge in targeted cyberattacks.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706937" y="13597761"/>
            <a:ext cx="3476625" cy="654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79"/>
              </a:lnSpc>
            </a:pPr>
            <a:r>
              <a:rPr lang="en-US" sz="1405" spc="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Stats-backed groups like Moonstone</a:t>
            </a:r>
          </a:p>
          <a:p>
            <a:pPr algn="l">
              <a:lnSpc>
                <a:spcPts val="1779"/>
              </a:lnSpc>
            </a:pPr>
            <a:r>
              <a:rPr lang="en-US" sz="1405" spc="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Sleet now distribute ransomware to</a:t>
            </a:r>
          </a:p>
          <a:p>
            <a:pPr algn="l">
              <a:lnSpc>
                <a:spcPts val="1779"/>
              </a:lnSpc>
            </a:pPr>
            <a:r>
              <a:rPr lang="en-US" sz="1405" spc="1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evade sanctions and generate revenue.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2125614" y="13602787"/>
            <a:ext cx="3248025" cy="65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59"/>
              </a:lnSpc>
            </a:pPr>
            <a:r>
              <a:rPr lang="en-US" sz="1476" spc="-28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Stats sctors handle the initial breach,</a:t>
            </a:r>
          </a:p>
          <a:p>
            <a:pPr algn="l">
              <a:lnSpc>
                <a:spcPts val="1759"/>
              </a:lnSpc>
            </a:pPr>
            <a:r>
              <a:rPr lang="en-US" sz="1476" spc="-28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while RaaS affiliates manage the</a:t>
            </a:r>
          </a:p>
          <a:p>
            <a:pPr algn="l">
              <a:lnSpc>
                <a:spcPts val="1759"/>
              </a:lnSpc>
            </a:pPr>
            <a:r>
              <a:rPr lang="en-US" sz="1476" spc="-28">
                <a:solidFill>
                  <a:srgbClr val="383939"/>
                </a:solidFill>
                <a:latin typeface="Now"/>
                <a:ea typeface="Now"/>
                <a:cs typeface="Now"/>
                <a:sym typeface="Now"/>
              </a:rPr>
              <a:t>extortion phase.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DAG90k9mLsE</dc:identifier>
  <dcterms:modified xsi:type="dcterms:W3CDTF">2011-08-01T06:04:30Z</dcterms:modified>
  <cp:revision>1</cp:revision>
  <dc:title>FY2025 Executive Intelligence Summary: From Elevated Risk to Direct Confrontation The New Battlefield: Blurring Lines Between Crime &amp; Conflict</dc:title>
</cp:coreProperties>
</file>

<file path=docProps/thumbnail.jpeg>
</file>